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2" r:id="rId5"/>
    <p:sldId id="261" r:id="rId6"/>
    <p:sldId id="263" r:id="rId7"/>
    <p:sldId id="260" r:id="rId8"/>
    <p:sldId id="264" r:id="rId9"/>
    <p:sldId id="266" r:id="rId10"/>
    <p:sldId id="267" r:id="rId11"/>
    <p:sldId id="265" r:id="rId12"/>
    <p:sldId id="268" r:id="rId13"/>
    <p:sldId id="270" r:id="rId14"/>
    <p:sldId id="269" r:id="rId15"/>
    <p:sldId id="271" r:id="rId16"/>
    <p:sldId id="272" r:id="rId17"/>
    <p:sldId id="273" r:id="rId18"/>
    <p:sldId id="274" r:id="rId19"/>
    <p:sldId id="275" r:id="rId20"/>
    <p:sldId id="276" r:id="rId21"/>
    <p:sldId id="2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a:lstStyle/>
          <a:p>
            <a:fld id="{8DF60BCF-18E3-4689-A067-19830FE205A2}" type="slidenum">
              <a:rPr lang="en-IN" smtClean="0"/>
              <a:pPr/>
              <a:t>‹#›</a:t>
            </a:fld>
            <a:endParaRPr lang="en-IN"/>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7924800" y="6416675"/>
            <a:ext cx="762000" cy="365125"/>
          </a:xfrm>
        </p:spPr>
        <p:txBody>
          <a:bodyPr/>
          <a:lstStyle/>
          <a:p>
            <a:fld id="{8DF60BCF-18E3-4689-A067-19830FE205A2}" type="slidenum">
              <a:rPr lang="en-IN" smtClean="0"/>
              <a:pPr/>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7A0CDFB-D3F6-4CAE-8ADA-3D75FB66D5A2}" type="datetimeFigureOut">
              <a:rPr lang="en-US" smtClean="0"/>
              <a:pPr/>
              <a:t>10/27/2018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DF60BCF-18E3-4689-A067-19830FE205A2}"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7A0CDFB-D3F6-4CAE-8ADA-3D75FB66D5A2}" type="datetimeFigureOut">
              <a:rPr lang="en-US" smtClean="0"/>
              <a:pPr/>
              <a:t>10/27/2018</a:t>
            </a:fld>
            <a:endParaRPr lang="en-IN"/>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IN"/>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DF60BCF-18E3-4689-A067-19830FE205A2}"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byjus.com/chemistry/valency/"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dk1"/>
          </a:lnRef>
          <a:fillRef idx="2">
            <a:schemeClr val="dk1"/>
          </a:fillRef>
          <a:effectRef idx="1">
            <a:schemeClr val="dk1"/>
          </a:effectRef>
          <a:fontRef idx="minor">
            <a:schemeClr val="dk1"/>
          </a:fontRef>
        </p:style>
        <p:txBody>
          <a:bodyPr/>
          <a:lstStyle/>
          <a:p>
            <a:r>
              <a:rPr lang="en-IN" dirty="0" smtClean="0"/>
              <a:t>VALENCE BOND THEORY</a:t>
            </a:r>
            <a:endParaRPr lang="en-IN" dirty="0"/>
          </a:p>
        </p:txBody>
      </p:sp>
      <p:sp>
        <p:nvSpPr>
          <p:cNvPr id="3" name="Subtitle 2"/>
          <p:cNvSpPr>
            <a:spLocks noGrp="1"/>
          </p:cNvSpPr>
          <p:nvPr>
            <p:ph type="subTitle" idx="1"/>
          </p:nvPr>
        </p:nvSpPr>
        <p:spPr>
          <a:xfrm>
            <a:off x="1371600" y="3886200"/>
            <a:ext cx="6400800" cy="685808"/>
          </a:xfrm>
        </p:spPr>
        <p:style>
          <a:lnRef idx="1">
            <a:schemeClr val="accent4"/>
          </a:lnRef>
          <a:fillRef idx="2">
            <a:schemeClr val="accent4"/>
          </a:fillRef>
          <a:effectRef idx="1">
            <a:schemeClr val="accent4"/>
          </a:effectRef>
          <a:fontRef idx="minor">
            <a:schemeClr val="dk1"/>
          </a:fontRef>
        </p:style>
        <p:txBody>
          <a:bodyPr>
            <a:normAutofit fontScale="92500"/>
          </a:bodyPr>
          <a:lstStyle/>
          <a:p>
            <a:r>
              <a:rPr lang="en-IN" sz="3600" b="1" dirty="0" smtClean="0">
                <a:solidFill>
                  <a:srgbClr val="7030A0"/>
                </a:solidFill>
              </a:rPr>
              <a:t>BY HEITLER AND LONDON</a:t>
            </a:r>
            <a:endParaRPr lang="en-IN" sz="3600" b="1"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285852" y="1142984"/>
            <a:ext cx="6000792" cy="5500725"/>
          </a:xfrm>
          <a:prstGeom prst="rect">
            <a:avLst/>
          </a:prstGeom>
          <a:noFill/>
          <a:ln w="9525">
            <a:noFill/>
            <a:miter lim="800000"/>
            <a:headEnd/>
            <a:tailEnd/>
          </a:ln>
          <a:effectLst/>
        </p:spPr>
      </p:pic>
      <p:sp>
        <p:nvSpPr>
          <p:cNvPr id="3" name="TextBox 2"/>
          <p:cNvSpPr txBox="1"/>
          <p:nvPr/>
        </p:nvSpPr>
        <p:spPr>
          <a:xfrm>
            <a:off x="1071538" y="500042"/>
            <a:ext cx="6643734" cy="369332"/>
          </a:xfrm>
          <a:prstGeom prst="rect">
            <a:avLst/>
          </a:prstGeom>
          <a:noFill/>
        </p:spPr>
        <p:txBody>
          <a:bodyPr wrap="square" rtlCol="0">
            <a:spAutoFit/>
          </a:bodyPr>
          <a:lstStyle/>
          <a:p>
            <a:r>
              <a:rPr lang="en-IN" dirty="0" smtClean="0"/>
              <a:t>TYPES OF OVERLAPPING</a:t>
            </a:r>
            <a:endParaRPr lang="en-I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71472" y="2571721"/>
            <a:ext cx="8072494" cy="4071989"/>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TextBox 2"/>
          <p:cNvSpPr txBox="1"/>
          <p:nvPr/>
        </p:nvSpPr>
        <p:spPr>
          <a:xfrm>
            <a:off x="428596" y="857232"/>
            <a:ext cx="8143932" cy="52322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IN" sz="2800" b="1" dirty="0" smtClean="0"/>
              <a:t>OVERLAPPING OF ATOMIC ORBITALS</a:t>
            </a:r>
            <a:endParaRPr lang="en-IN" sz="2800" b="1" dirty="0"/>
          </a:p>
        </p:txBody>
      </p:sp>
      <p:sp>
        <p:nvSpPr>
          <p:cNvPr id="4" name="TextBox 3"/>
          <p:cNvSpPr txBox="1"/>
          <p:nvPr/>
        </p:nvSpPr>
        <p:spPr>
          <a:xfrm>
            <a:off x="285720" y="1928802"/>
            <a:ext cx="8715436"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IN" sz="2400" b="1" dirty="0" smtClean="0">
                <a:solidFill>
                  <a:schemeClr val="bg1"/>
                </a:solidFill>
              </a:rPr>
              <a:t>SIGMA BOND FORMATION BY AXIAL OVERLAPPING</a:t>
            </a:r>
            <a:endParaRPr lang="en-IN" sz="2400"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3786190"/>
            <a:ext cx="9144000" cy="307181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0" y="0"/>
            <a:ext cx="9144000" cy="2928934"/>
          </a:xfrm>
          <a:prstGeom prst="rect">
            <a:avLst/>
          </a:prstGeom>
          <a:noFill/>
          <a:ln w="9525">
            <a:noFill/>
            <a:miter lim="800000"/>
            <a:headEnd/>
            <a:tailEnd/>
          </a:ln>
          <a:effectLst/>
        </p:spPr>
      </p:pic>
      <p:sp>
        <p:nvSpPr>
          <p:cNvPr id="4" name="TextBox 3"/>
          <p:cNvSpPr txBox="1"/>
          <p:nvPr/>
        </p:nvSpPr>
        <p:spPr>
          <a:xfrm>
            <a:off x="0" y="3071810"/>
            <a:ext cx="9144000" cy="584775"/>
          </a:xfrm>
          <a:prstGeom prst="rect">
            <a:avLst/>
          </a:prstGeom>
          <a:noFill/>
        </p:spPr>
        <p:txBody>
          <a:bodyPr wrap="square" rtlCol="0">
            <a:spAutoFit/>
          </a:bodyPr>
          <a:lstStyle/>
          <a:p>
            <a:r>
              <a:rPr lang="en-IN" sz="3200" b="1" dirty="0" smtClean="0">
                <a:solidFill>
                  <a:schemeClr val="bg1"/>
                </a:solidFill>
              </a:rPr>
              <a:t>The orbital formed due to sidewise overlapping</a:t>
            </a:r>
            <a:endParaRPr lang="en-IN" sz="3200"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928662" y="1428736"/>
            <a:ext cx="7358114" cy="5000660"/>
          </a:xfrm>
          <a:prstGeom prst="rect">
            <a:avLst/>
          </a:prstGeom>
          <a:noFill/>
          <a:ln w="9525">
            <a:noFill/>
            <a:miter lim="800000"/>
            <a:headEnd/>
            <a:tailEnd/>
          </a:ln>
          <a:effectLst/>
        </p:spPr>
      </p:pic>
      <p:sp>
        <p:nvSpPr>
          <p:cNvPr id="3" name="TextBox 2"/>
          <p:cNvSpPr txBox="1"/>
          <p:nvPr/>
        </p:nvSpPr>
        <p:spPr>
          <a:xfrm>
            <a:off x="285720" y="642918"/>
            <a:ext cx="8643998" cy="52322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IN" sz="2800" b="1" dirty="0" smtClean="0"/>
              <a:t>SIGMA AND PI BOND FORMATION IN ETHENE</a:t>
            </a:r>
            <a:endParaRPr lang="en-IN"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357158" y="500042"/>
            <a:ext cx="8429684"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785786" y="1428712"/>
            <a:ext cx="7858180" cy="5429288"/>
          </a:xfrm>
          <a:prstGeom prst="rect">
            <a:avLst/>
          </a:prstGeom>
          <a:noFill/>
          <a:ln w="9525">
            <a:noFill/>
            <a:miter lim="800000"/>
            <a:headEnd/>
            <a:tailEnd/>
          </a:ln>
          <a:effectLst/>
        </p:spPr>
      </p:pic>
      <p:sp>
        <p:nvSpPr>
          <p:cNvPr id="12291" name="Rectangle 3"/>
          <p:cNvSpPr>
            <a:spLocks noChangeArrowheads="1"/>
          </p:cNvSpPr>
          <p:nvPr/>
        </p:nvSpPr>
        <p:spPr bwMode="auto">
          <a:xfrm>
            <a:off x="2285984" y="571480"/>
            <a:ext cx="3857082" cy="64633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600" b="1" dirty="0">
                <a:latin typeface="Calibri" pitchFamily="34" charset="0"/>
                <a:ea typeface="Calibri" pitchFamily="34" charset="0"/>
                <a:cs typeface="Times New Roman" pitchFamily="18" charset="0"/>
              </a:rPr>
              <a:t>s</a:t>
            </a:r>
            <a:r>
              <a:rPr kumimoji="0" lang="en-US" sz="3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a:t>
            </a:r>
            <a:r>
              <a:rPr kumimoji="0" lang="en-US" sz="36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 </a:t>
            </a:r>
            <a:r>
              <a:rPr kumimoji="0" lang="en-US" sz="36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HYBRIDISATION</a:t>
            </a:r>
            <a:endParaRPr kumimoji="0" lang="en-US" sz="3600" b="1"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642910" y="3143224"/>
            <a:ext cx="7929618" cy="3714776"/>
          </a:xfrm>
          <a:prstGeom prst="rect">
            <a:avLst/>
          </a:prstGeom>
          <a:noFill/>
          <a:ln w="9525">
            <a:noFill/>
            <a:miter lim="800000"/>
            <a:headEnd/>
            <a:tailEnd/>
          </a:ln>
          <a:effectLst/>
        </p:spPr>
      </p:pic>
      <p:sp>
        <p:nvSpPr>
          <p:cNvPr id="5" name="TextBox 4"/>
          <p:cNvSpPr txBox="1"/>
          <p:nvPr/>
        </p:nvSpPr>
        <p:spPr>
          <a:xfrm>
            <a:off x="1857356" y="2714620"/>
            <a:ext cx="1357322" cy="400110"/>
          </a:xfrm>
          <a:prstGeom prst="rect">
            <a:avLst/>
          </a:prstGeom>
          <a:noFill/>
        </p:spPr>
        <p:txBody>
          <a:bodyPr wrap="square" rtlCol="0">
            <a:spAutoFit/>
          </a:bodyPr>
          <a:lstStyle/>
          <a:p>
            <a:r>
              <a:rPr lang="en-IN" sz="2000" b="1" dirty="0" smtClean="0">
                <a:solidFill>
                  <a:schemeClr val="bg1"/>
                </a:solidFill>
              </a:rPr>
              <a:t>ETHANE</a:t>
            </a:r>
            <a:endParaRPr lang="en-IN" sz="2000" b="1" dirty="0">
              <a:solidFill>
                <a:schemeClr val="bg1"/>
              </a:solidFill>
            </a:endParaRPr>
          </a:p>
        </p:txBody>
      </p:sp>
      <p:pic>
        <p:nvPicPr>
          <p:cNvPr id="30724" name="Picture 4"/>
          <p:cNvPicPr>
            <a:picLocks noChangeAspect="1" noChangeArrowheads="1"/>
          </p:cNvPicPr>
          <p:nvPr/>
        </p:nvPicPr>
        <p:blipFill>
          <a:blip r:embed="rId3"/>
          <a:srcRect/>
          <a:stretch>
            <a:fillRect/>
          </a:stretch>
        </p:blipFill>
        <p:spPr bwMode="auto">
          <a:xfrm>
            <a:off x="500034" y="357166"/>
            <a:ext cx="8215370" cy="2600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srcRect/>
          <a:stretch>
            <a:fillRect/>
          </a:stretch>
        </p:blipFill>
        <p:spPr bwMode="auto">
          <a:xfrm>
            <a:off x="357158" y="571480"/>
            <a:ext cx="8572560" cy="3286148"/>
          </a:xfrm>
          <a:prstGeom prst="rect">
            <a:avLst/>
          </a:prstGeom>
          <a:noFill/>
          <a:ln w="9525">
            <a:noFill/>
            <a:miter lim="800000"/>
            <a:headEnd/>
            <a:tailEnd/>
          </a:ln>
          <a:effectLst/>
        </p:spPr>
      </p:pic>
      <p:sp>
        <p:nvSpPr>
          <p:cNvPr id="31747" name="Rectangle 3"/>
          <p:cNvSpPr>
            <a:spLocks noChangeArrowheads="1"/>
          </p:cNvSpPr>
          <p:nvPr/>
        </p:nvSpPr>
        <p:spPr bwMode="auto">
          <a:xfrm>
            <a:off x="2928926" y="0"/>
            <a:ext cx="3446586"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sp</a:t>
            </a:r>
            <a:r>
              <a:rPr kumimoji="0" lang="en-US" sz="3200" b="1" i="0" u="none" strike="noStrike" cap="none" normalizeH="0" baseline="30000" dirty="0" smtClean="0">
                <a:ln>
                  <a:noFill/>
                </a:ln>
                <a:solidFill>
                  <a:schemeClr val="bg1"/>
                </a:solidFill>
                <a:effectLst/>
                <a:latin typeface="Calibri" pitchFamily="34" charset="0"/>
                <a:ea typeface="Calibri" pitchFamily="34" charset="0"/>
                <a:cs typeface="Times New Roman" pitchFamily="18" charset="0"/>
              </a:rPr>
              <a:t>2 </a:t>
            </a:r>
            <a:r>
              <a:rPr kumimoji="0" lang="en-US" sz="3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HYBRIDISATION</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pic>
        <p:nvPicPr>
          <p:cNvPr id="31748" name="Picture 4"/>
          <p:cNvPicPr>
            <a:picLocks noChangeAspect="1" noChangeArrowheads="1"/>
          </p:cNvPicPr>
          <p:nvPr/>
        </p:nvPicPr>
        <p:blipFill>
          <a:blip r:embed="rId3"/>
          <a:srcRect/>
          <a:stretch>
            <a:fillRect/>
          </a:stretch>
        </p:blipFill>
        <p:spPr bwMode="auto">
          <a:xfrm>
            <a:off x="0" y="3857628"/>
            <a:ext cx="9144000" cy="3000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srcRect/>
          <a:stretch>
            <a:fillRect/>
          </a:stretch>
        </p:blipFill>
        <p:spPr bwMode="auto">
          <a:xfrm>
            <a:off x="357158" y="642918"/>
            <a:ext cx="8501122" cy="2714644"/>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 name="TextBox 2"/>
          <p:cNvSpPr txBox="1"/>
          <p:nvPr/>
        </p:nvSpPr>
        <p:spPr>
          <a:xfrm>
            <a:off x="2428860" y="0"/>
            <a:ext cx="4572032" cy="584775"/>
          </a:xfrm>
          <a:prstGeom prst="rect">
            <a:avLst/>
          </a:prstGeom>
          <a:noFill/>
        </p:spPr>
        <p:txBody>
          <a:bodyPr wrap="square" rtlCol="0">
            <a:spAutoFit/>
          </a:bodyPr>
          <a:lstStyle/>
          <a:p>
            <a:r>
              <a:rPr lang="en-IN" sz="3200" b="1" dirty="0" smtClean="0">
                <a:solidFill>
                  <a:schemeClr val="bg1"/>
                </a:solidFill>
              </a:rPr>
              <a:t>Sp HYBRIDISATION</a:t>
            </a:r>
            <a:endParaRPr lang="en-IN" sz="3200" b="1" dirty="0">
              <a:solidFill>
                <a:schemeClr val="bg1"/>
              </a:solidFill>
            </a:endParaRPr>
          </a:p>
        </p:txBody>
      </p:sp>
      <p:pic>
        <p:nvPicPr>
          <p:cNvPr id="32771" name="Picture 3"/>
          <p:cNvPicPr>
            <a:picLocks noChangeAspect="1" noChangeArrowheads="1"/>
          </p:cNvPicPr>
          <p:nvPr/>
        </p:nvPicPr>
        <p:blipFill>
          <a:blip r:embed="rId3"/>
          <a:srcRect/>
          <a:stretch>
            <a:fillRect/>
          </a:stretch>
        </p:blipFill>
        <p:spPr bwMode="auto">
          <a:xfrm>
            <a:off x="0" y="3429000"/>
            <a:ext cx="9144000" cy="3429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500034" y="2071679"/>
            <a:ext cx="8215369" cy="435771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
        <p:nvSpPr>
          <p:cNvPr id="33795" name="Rectangle 3"/>
          <p:cNvSpPr>
            <a:spLocks noChangeArrowheads="1"/>
          </p:cNvSpPr>
          <p:nvPr/>
        </p:nvSpPr>
        <p:spPr bwMode="auto">
          <a:xfrm>
            <a:off x="2071670" y="357166"/>
            <a:ext cx="4572032" cy="584775"/>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a:t>
            </a:r>
            <a:r>
              <a:rPr kumimoji="0" lang="en-US" sz="32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
            </a:r>
            <a:r>
              <a:rPr kumimoji="0" lang="en-US" sz="32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HYBRIDISATION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6" name="Rectangle 4"/>
          <p:cNvSpPr>
            <a:spLocks noChangeArrowheads="1"/>
          </p:cNvSpPr>
          <p:nvPr/>
        </p:nvSpPr>
        <p:spPr bwMode="auto">
          <a:xfrm>
            <a:off x="3071802" y="1142984"/>
            <a:ext cx="2571768" cy="523220"/>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PCl</a:t>
            </a:r>
            <a:r>
              <a:rPr kumimoji="0" lang="en-US" sz="28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5</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MOLECULE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857232"/>
            <a:ext cx="8715436" cy="578647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fontAlgn="base">
              <a:buFont typeface="Arial" pitchFamily="34" charset="0"/>
              <a:buChar char="•"/>
            </a:pPr>
            <a:r>
              <a:rPr lang="en-IN" sz="2400" dirty="0"/>
              <a:t>The overlapping of two half-filled valence </a:t>
            </a:r>
            <a:r>
              <a:rPr lang="en-IN" sz="2400" dirty="0" err="1"/>
              <a:t>orbitals</a:t>
            </a:r>
            <a:r>
              <a:rPr lang="en-IN" sz="2400" dirty="0"/>
              <a:t> of two different atoms results in the formation of the covalent bond. </a:t>
            </a:r>
            <a:endParaRPr lang="en-IN" sz="2400" dirty="0" smtClean="0"/>
          </a:p>
          <a:p>
            <a:pPr fontAlgn="base">
              <a:buFont typeface="Arial" pitchFamily="34" charset="0"/>
              <a:buChar char="•"/>
            </a:pPr>
            <a:r>
              <a:rPr lang="en-IN" sz="2400" dirty="0" smtClean="0"/>
              <a:t>Due </a:t>
            </a:r>
            <a:r>
              <a:rPr lang="en-IN" sz="2400" dirty="0"/>
              <a:t>to overlapping, the electron density between two bonded atoms increases and this gives stability to the molecule.</a:t>
            </a:r>
          </a:p>
          <a:p>
            <a:pPr fontAlgn="base">
              <a:buFont typeface="Arial" pitchFamily="34" charset="0"/>
              <a:buChar char="•"/>
            </a:pPr>
            <a:r>
              <a:rPr lang="en-IN" sz="2400" dirty="0"/>
              <a:t>In case the atomic </a:t>
            </a:r>
            <a:r>
              <a:rPr lang="en-IN" sz="2400" dirty="0" smtClean="0"/>
              <a:t>orbital </a:t>
            </a:r>
            <a:r>
              <a:rPr lang="en-IN" sz="2400" dirty="0"/>
              <a:t>possess more than one unpaired electron, more than one bond can be formed and electrons paired in the </a:t>
            </a:r>
            <a:r>
              <a:rPr lang="en-IN" sz="2400" u="sng" dirty="0">
                <a:hlinkClick r:id="rId2"/>
              </a:rPr>
              <a:t>valence shell</a:t>
            </a:r>
            <a:r>
              <a:rPr lang="en-IN" sz="2400" dirty="0"/>
              <a:t> cannot take part in such a bond formation.</a:t>
            </a:r>
          </a:p>
          <a:p>
            <a:pPr fontAlgn="base">
              <a:buFont typeface="Arial" pitchFamily="34" charset="0"/>
              <a:buChar char="•"/>
            </a:pPr>
            <a:r>
              <a:rPr lang="en-IN" sz="2400" dirty="0"/>
              <a:t>A covalent bond is directional and it is parallel to the region of overlapping atomic </a:t>
            </a:r>
            <a:r>
              <a:rPr lang="en-IN" sz="2400" dirty="0" err="1"/>
              <a:t>orbitals</a:t>
            </a:r>
            <a:r>
              <a:rPr lang="en-IN" sz="2400" dirty="0"/>
              <a:t>.</a:t>
            </a:r>
          </a:p>
          <a:p>
            <a:pPr fontAlgn="base">
              <a:buFont typeface="Arial" pitchFamily="34" charset="0"/>
              <a:buChar char="•"/>
            </a:pPr>
            <a:r>
              <a:rPr lang="en-IN" sz="2400" dirty="0"/>
              <a:t>Based on the pattern of overlapping, there are two types of covalent bonds: sigma bond and a pi bond. The covalent bond formed by sideways overlapping of atomic </a:t>
            </a:r>
            <a:r>
              <a:rPr lang="en-IN" sz="2400" dirty="0" smtClean="0"/>
              <a:t>orbital </a:t>
            </a:r>
            <a:r>
              <a:rPr lang="en-IN" sz="2400" dirty="0"/>
              <a:t>is known as pi bond whereas the bond formed by overlapping of atomic orbital along the inter nucleus axis is known as a sigma bond.</a:t>
            </a:r>
          </a:p>
        </p:txBody>
      </p:sp>
      <p:sp>
        <p:nvSpPr>
          <p:cNvPr id="3" name="TextBox 2"/>
          <p:cNvSpPr txBox="1"/>
          <p:nvPr/>
        </p:nvSpPr>
        <p:spPr>
          <a:xfrm>
            <a:off x="357158" y="214290"/>
            <a:ext cx="8215370" cy="52322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IN" sz="2800" dirty="0" smtClean="0"/>
              <a:t>POSTULATES OF VALENCE BOND THEORY</a:t>
            </a:r>
            <a:endParaRPr lang="en-IN"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srcRect/>
          <a:stretch>
            <a:fillRect/>
          </a:stretch>
        </p:blipFill>
        <p:spPr bwMode="auto">
          <a:xfrm>
            <a:off x="214282" y="2305050"/>
            <a:ext cx="8501122" cy="4124346"/>
          </a:xfrm>
          <a:prstGeom prst="rect">
            <a:avLst/>
          </a:prstGeom>
          <a:noFill/>
          <a:ln w="9525">
            <a:noFill/>
            <a:miter lim="800000"/>
            <a:headEnd/>
            <a:tailEnd/>
          </a:ln>
          <a:effectLst/>
        </p:spPr>
      </p:pic>
      <p:sp>
        <p:nvSpPr>
          <p:cNvPr id="34819" name="Rectangle 3"/>
          <p:cNvSpPr>
            <a:spLocks noChangeArrowheads="1"/>
          </p:cNvSpPr>
          <p:nvPr/>
        </p:nvSpPr>
        <p:spPr bwMode="auto">
          <a:xfrm>
            <a:off x="2643174" y="571480"/>
            <a:ext cx="3786214" cy="523220"/>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sp</a:t>
            </a:r>
            <a:r>
              <a:rPr kumimoji="0" lang="en-US" sz="28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3</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
            </a:r>
            <a:r>
              <a:rPr kumimoji="0" lang="en-US" sz="28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 2</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HYBRIDISATION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0" name="Rectangle 4"/>
          <p:cNvSpPr>
            <a:spLocks noChangeArrowheads="1"/>
          </p:cNvSpPr>
          <p:nvPr/>
        </p:nvSpPr>
        <p:spPr bwMode="auto">
          <a:xfrm>
            <a:off x="3000364" y="1357298"/>
            <a:ext cx="2714612" cy="523220"/>
          </a:xfrm>
          <a:prstGeom prst="rect">
            <a:avLst/>
          </a:prstGeom>
          <a:ln>
            <a:headEnd/>
            <a:tailEnd/>
          </a:ln>
        </p:spPr>
        <p:style>
          <a:lnRef idx="3">
            <a:schemeClr val="lt1"/>
          </a:lnRef>
          <a:fillRef idx="1">
            <a:schemeClr val="dk1"/>
          </a:fillRef>
          <a:effectRef idx="1">
            <a:schemeClr val="dk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SF</a:t>
            </a:r>
            <a:r>
              <a:rPr kumimoji="0" lang="en-US" sz="28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6 </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MOLECULE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785794"/>
            <a:ext cx="8429684" cy="5016758"/>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fontAlgn="base"/>
            <a:endParaRPr lang="en-IN" sz="3200" dirty="0"/>
          </a:p>
          <a:p>
            <a:pPr fontAlgn="base"/>
            <a:r>
              <a:rPr lang="en-IN" sz="3600" dirty="0" smtClean="0"/>
              <a:t>The</a:t>
            </a:r>
            <a:r>
              <a:rPr lang="en-IN" sz="3600" dirty="0"/>
              <a:t> </a:t>
            </a:r>
            <a:r>
              <a:rPr lang="en-IN" sz="3600" b="1" dirty="0"/>
              <a:t>Limitations of Valence Bond Theory </a:t>
            </a:r>
            <a:r>
              <a:rPr lang="en-IN" sz="3600" dirty="0"/>
              <a:t>are:</a:t>
            </a:r>
          </a:p>
          <a:p>
            <a:pPr fontAlgn="base">
              <a:buFont typeface="Arial" pitchFamily="34" charset="0"/>
              <a:buChar char="•"/>
            </a:pPr>
            <a:r>
              <a:rPr lang="en-IN" sz="3600" dirty="0"/>
              <a:t>It fails to explain the </a:t>
            </a:r>
            <a:r>
              <a:rPr lang="en-IN" sz="3600" dirty="0" err="1"/>
              <a:t>tetravalency</a:t>
            </a:r>
            <a:r>
              <a:rPr lang="en-IN" sz="3600" dirty="0"/>
              <a:t> of carbon.</a:t>
            </a:r>
          </a:p>
          <a:p>
            <a:pPr fontAlgn="base">
              <a:buFont typeface="Arial" pitchFamily="34" charset="0"/>
              <a:buChar char="•"/>
            </a:pPr>
            <a:r>
              <a:rPr lang="en-IN" sz="3600" dirty="0"/>
              <a:t>This theory does not discuss the energies of electrons.</a:t>
            </a:r>
          </a:p>
          <a:p>
            <a:pPr fontAlgn="base">
              <a:buFont typeface="Arial" pitchFamily="34" charset="0"/>
              <a:buChar char="•"/>
            </a:pPr>
            <a:r>
              <a:rPr lang="en-IN" sz="3600" dirty="0"/>
              <a:t>The assumptions about the electrons being localized to specific locations.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4" y="571480"/>
            <a:ext cx="7429552" cy="5857916"/>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14348" y="642918"/>
            <a:ext cx="7715304" cy="5643602"/>
          </a:xfrm>
          <a:prstGeom prst="rect">
            <a:avLst/>
          </a:prstGeom>
          <a:ln>
            <a:headEnd/>
            <a:tailEnd/>
          </a:ln>
        </p:spPr>
        <p:style>
          <a:lnRef idx="3">
            <a:schemeClr val="lt1"/>
          </a:lnRef>
          <a:fillRef idx="1">
            <a:schemeClr val="dk1"/>
          </a:fillRef>
          <a:effectRef idx="1">
            <a:schemeClr val="dk1"/>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28596" y="214290"/>
            <a:ext cx="8143932" cy="64294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714348" y="642918"/>
            <a:ext cx="7858179"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23913" y="1285860"/>
            <a:ext cx="7496175" cy="4286280"/>
          </a:xfrm>
          <a:prstGeom prst="rect">
            <a:avLst/>
          </a:prstGeom>
          <a:noFill/>
          <a:ln w="9525">
            <a:noFill/>
            <a:miter lim="800000"/>
            <a:headEnd/>
            <a:tailEnd/>
          </a:ln>
          <a:effectLst/>
        </p:spPr>
      </p:pic>
      <p:sp>
        <p:nvSpPr>
          <p:cNvPr id="3" name="TextBox 2"/>
          <p:cNvSpPr txBox="1"/>
          <p:nvPr/>
        </p:nvSpPr>
        <p:spPr>
          <a:xfrm>
            <a:off x="428596" y="500042"/>
            <a:ext cx="8072494" cy="58477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IN" sz="3200" b="1" dirty="0" smtClean="0">
                <a:solidFill>
                  <a:schemeClr val="bg1">
                    <a:lumMod val="95000"/>
                    <a:lumOff val="5000"/>
                  </a:schemeClr>
                </a:solidFill>
              </a:rPr>
              <a:t>HYDROGEN MOLECULE FORMATION</a:t>
            </a:r>
            <a:endParaRPr lang="en-IN" sz="3200"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1000108"/>
            <a:ext cx="8501122" cy="452431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IN" sz="3200" dirty="0"/>
              <a:t>The meaning of covalent </a:t>
            </a:r>
            <a:r>
              <a:rPr lang="en-IN" sz="3200" b="1" dirty="0"/>
              <a:t>bonds</a:t>
            </a:r>
            <a:r>
              <a:rPr lang="en-IN" sz="3200" dirty="0"/>
              <a:t> being </a:t>
            </a:r>
            <a:r>
              <a:rPr lang="en-IN" sz="3200" b="1" dirty="0"/>
              <a:t>directional</a:t>
            </a:r>
            <a:r>
              <a:rPr lang="en-IN" sz="3200" dirty="0"/>
              <a:t> is that atoms bonded covalently prefer specific orientations in space relative to one another. As a result, molecules in which atoms are bonded covalently have definite shapes. ... Hence covalent </a:t>
            </a:r>
            <a:r>
              <a:rPr lang="en-IN" sz="3200" b="1" dirty="0"/>
              <a:t>bonds</a:t>
            </a:r>
            <a:r>
              <a:rPr lang="en-IN" sz="3200" dirty="0"/>
              <a:t> show directionality because of the shape of their electron </a:t>
            </a:r>
            <a:r>
              <a:rPr lang="en-IN" sz="3200" dirty="0" smtClean="0"/>
              <a:t>wave function</a:t>
            </a:r>
            <a:r>
              <a:rPr lang="en-IN" sz="3200" dirty="0"/>
              <a:t>.</a:t>
            </a:r>
          </a:p>
        </p:txBody>
      </p:sp>
      <p:sp>
        <p:nvSpPr>
          <p:cNvPr id="3" name="TextBox 2"/>
          <p:cNvSpPr txBox="1"/>
          <p:nvPr/>
        </p:nvSpPr>
        <p:spPr>
          <a:xfrm>
            <a:off x="357158" y="214290"/>
            <a:ext cx="835824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IN" sz="2800" b="1" dirty="0" smtClean="0">
                <a:solidFill>
                  <a:schemeClr val="bg1"/>
                </a:solidFill>
              </a:rPr>
              <a:t>DIRECTIVE PROPERTY OF COVALENT BOND</a:t>
            </a:r>
            <a:endParaRPr lang="en-IN" sz="28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785794"/>
            <a:ext cx="8143932" cy="3970318"/>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IN" sz="3600" b="1" dirty="0" smtClean="0">
                <a:solidFill>
                  <a:srgbClr val="FFC000"/>
                </a:solidFill>
                <a:latin typeface="Arial" pitchFamily="34" charset="0"/>
                <a:cs typeface="Arial" pitchFamily="34" charset="0"/>
              </a:rPr>
              <a:t>Valence bond theory explains about the shape, the formation and the directional properties of bond in polyatomic molecules like methane, ammonia and water in terms of overlapping and hybridisation of atomic orbital</a:t>
            </a:r>
            <a:endParaRPr lang="en-IN" sz="3600" b="1" dirty="0">
              <a:solidFill>
                <a:srgbClr val="FFC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206</TotalTime>
  <Words>165</Words>
  <Application>Microsoft Office PowerPoint</Application>
  <PresentationFormat>On-screen Show (4:3)</PresentationFormat>
  <Paragraphs>30</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Apex</vt:lpstr>
      <vt:lpstr>VALENCE BOND THEORY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ismail - [2010]</dc:creator>
  <cp:lastModifiedBy>ismail - [2010]</cp:lastModifiedBy>
  <cp:revision>18</cp:revision>
  <dcterms:created xsi:type="dcterms:W3CDTF">2018-08-26T13:04:56Z</dcterms:created>
  <dcterms:modified xsi:type="dcterms:W3CDTF">2018-10-27T14:49:08Z</dcterms:modified>
</cp:coreProperties>
</file>